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9bada482472941e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3" r:id="rId5"/>
    <p:sldId id="264" r:id="rId6"/>
    <p:sldId id="265" r:id="rId7"/>
    <p:sldId id="268" r:id="rId8"/>
    <p:sldId id="267" r:id="rId9"/>
    <p:sldId id="269" r:id="rId10"/>
    <p:sldId id="270" r:id="rId11"/>
    <p:sldId id="261" r:id="rId12"/>
  </p:sldIdLst>
  <p:sldSz cx="12192000" cy="6858000"/>
  <p:notesSz cx="6642100" cy="93218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B6287-EDEC-410B-A049-28D3568406DF}" v="17" dt="2025-04-11T07:41:47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noordik-my.sharepoint.com/personal/k_fransen_noordik_nl/Documents/Ouderraadpleging/Reggesteyn/Output%20ouderraadpleging%20Reggesteyn%20Rijssen%20-%2028-04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noordik-my.sharepoint.com/personal/k_fransen_noordik_nl/Documents/Ouderraadpleging/Reggesteyn/Output%20ouderraadpleging%20Reggesteyn%20Rijssen%20-%2028-04-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94437251193495"/>
          <c:y val="0.11785467044725767"/>
          <c:w val="0.44690725648642543"/>
          <c:h val="0.72562796711680855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Blad1!$L$5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F5-4E43-AA7D-477566B27E3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F5-4E43-AA7D-477566B27E3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F5-4E43-AA7D-477566B27E3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F5-4E43-AA7D-477566B27E3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Blad1!$K$7:$K$10</c:f>
              <c:strCache>
                <c:ptCount val="4"/>
                <c:pt idx="0">
                  <c:v>Positief</c:v>
                </c:pt>
                <c:pt idx="1">
                  <c:v>Neutraal</c:v>
                </c:pt>
                <c:pt idx="2">
                  <c:v>Negatief </c:v>
                </c:pt>
                <c:pt idx="3">
                  <c:v>Geen mening</c:v>
                </c:pt>
              </c:strCache>
            </c:strRef>
          </c:cat>
          <c:val>
            <c:numRef>
              <c:f>Blad1!$L$7:$L$10</c:f>
              <c:numCache>
                <c:formatCode>General</c:formatCode>
                <c:ptCount val="4"/>
                <c:pt idx="0">
                  <c:v>35</c:v>
                </c:pt>
                <c:pt idx="1">
                  <c:v>84</c:v>
                </c:pt>
                <c:pt idx="2">
                  <c:v>32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F5-4E43-AA7D-477566B27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94437251193495"/>
          <c:y val="0.11785467044725767"/>
          <c:w val="0.44690725648642543"/>
          <c:h val="0.72562796711680855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Blad1!$L$65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F5-49E8-A7BF-E2DC140ED7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F5-49E8-A7BF-E2DC140ED7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F5-49E8-A7BF-E2DC140ED7A7}"/>
              </c:ext>
            </c:extLst>
          </c:dPt>
          <c:dLbls>
            <c:dLbl>
              <c:idx val="1"/>
              <c:layout>
                <c:manualLayout>
                  <c:x val="-7.2222222222222215E-2"/>
                  <c:y val="8.32177531206657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F5-49E8-A7BF-E2DC140ED7A7}"/>
                </c:ext>
              </c:extLst>
            </c:dLbl>
            <c:dLbl>
              <c:idx val="2"/>
              <c:layout>
                <c:manualLayout>
                  <c:x val="0.33611111111111114"/>
                  <c:y val="3.23624595469255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F5-49E8-A7BF-E2DC140ED7A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Blad1!$K$67:$K$69</c:f>
              <c:strCache>
                <c:ptCount val="3"/>
                <c:pt idx="0">
                  <c:v>Nee, geen behoefte</c:v>
                </c:pt>
                <c:pt idx="1">
                  <c:v>Ja, ik wil daarbij aanwezig zijn en kom alleen</c:v>
                </c:pt>
                <c:pt idx="2">
                  <c:v>Nee, ik heb andere verplichtingen</c:v>
                </c:pt>
              </c:strCache>
            </c:strRef>
          </c:cat>
          <c:val>
            <c:numRef>
              <c:f>Blad1!$L$67:$L$69</c:f>
              <c:numCache>
                <c:formatCode>General</c:formatCode>
                <c:ptCount val="3"/>
                <c:pt idx="0">
                  <c:v>128</c:v>
                </c:pt>
                <c:pt idx="1">
                  <c:v>25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F5-49E8-A7BF-E2DC140ED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2375" y="0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0113-FB02-41F4-8C3E-36CA95A7179F}" type="datetimeFigureOut">
              <a:rPr lang="nl-NL" smtClean="0"/>
              <a:t>8-5-2025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165225"/>
            <a:ext cx="5591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3575" y="4486275"/>
            <a:ext cx="5314950" cy="367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5075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2375" y="8855075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944EC-334E-40F0-A2E0-D11387BB7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5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0">
            <a:extLst>
              <a:ext uri="{FF2B5EF4-FFF2-40B4-BE49-F238E27FC236}">
                <a16:creationId xmlns:a16="http://schemas.microsoft.com/office/drawing/2014/main" id="{2F1F1EDE-5290-A7A6-DEEF-173425EF8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58924" y="2809090"/>
            <a:ext cx="5108169" cy="1566208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titel presentatie (op twee regels)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63760" y="2068032"/>
            <a:ext cx="5108170" cy="632637"/>
          </a:xfrm>
        </p:spPr>
        <p:txBody>
          <a:bodyPr anchor="b" anchorCtr="0"/>
          <a:lstStyle>
            <a:lvl1pPr marL="0" indent="0" algn="l">
              <a:buNone/>
              <a:defRPr sz="185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voor subtitel (maximaal 1 regel)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798441" y="6233395"/>
            <a:ext cx="2482333" cy="365125"/>
          </a:xfrm>
        </p:spPr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271DA4-AA08-71B5-8031-2D6B0C0C48FE}"/>
              </a:ext>
            </a:extLst>
          </p:cNvPr>
          <p:cNvSpPr txBox="1"/>
          <p:nvPr userDrawn="1"/>
        </p:nvSpPr>
        <p:spPr>
          <a:xfrm>
            <a:off x="1574873" y="6299789"/>
            <a:ext cx="25558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5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Ontdek het zelf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5199DCE-6B7F-3401-B57E-CAE45FE6D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03888" y="519979"/>
            <a:ext cx="2916000" cy="8632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7A8E632-7EEA-5796-DE9C-576C8A9FB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"/>
          <a:stretch/>
        </p:blipFill>
        <p:spPr>
          <a:xfrm>
            <a:off x="6594776" y="1393831"/>
            <a:ext cx="5597224" cy="45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0">
            <a:extLst>
              <a:ext uri="{FF2B5EF4-FFF2-40B4-BE49-F238E27FC236}">
                <a16:creationId xmlns:a16="http://schemas.microsoft.com/office/drawing/2014/main" id="{2F1F1EDE-5290-A7A6-DEEF-173425EF8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58924" y="2809090"/>
            <a:ext cx="5108169" cy="1566208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titel presentatie (op twee regels)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63760" y="2068032"/>
            <a:ext cx="5108170" cy="632637"/>
          </a:xfrm>
        </p:spPr>
        <p:txBody>
          <a:bodyPr anchor="b" anchorCtr="0"/>
          <a:lstStyle>
            <a:lvl1pPr marL="0" indent="0" algn="l">
              <a:buNone/>
              <a:defRPr sz="185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voor subtitel (maximaal 1 regel)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798441" y="6233395"/>
            <a:ext cx="2482333" cy="365125"/>
          </a:xfrm>
        </p:spPr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271DA4-AA08-71B5-8031-2D6B0C0C48FE}"/>
              </a:ext>
            </a:extLst>
          </p:cNvPr>
          <p:cNvSpPr txBox="1"/>
          <p:nvPr userDrawn="1"/>
        </p:nvSpPr>
        <p:spPr>
          <a:xfrm>
            <a:off x="1574873" y="6299789"/>
            <a:ext cx="25558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5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Ontdek het zelf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5199DCE-6B7F-3401-B57E-CAE45FE6D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03888" y="519979"/>
            <a:ext cx="2916000" cy="8632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7A8E632-7EEA-5796-DE9C-576C8A9FB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"/>
          <a:stretch/>
        </p:blipFill>
        <p:spPr>
          <a:xfrm>
            <a:off x="6605050" y="1393831"/>
            <a:ext cx="5586950" cy="45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26D6CC50-EA61-DB72-696A-B081BD60F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9" r="52340" b="13411"/>
          <a:stretch/>
        </p:blipFill>
        <p:spPr>
          <a:xfrm>
            <a:off x="0" y="0"/>
            <a:ext cx="5810693" cy="4758068"/>
          </a:xfrm>
          <a:prstGeom prst="rect">
            <a:avLst/>
          </a:prstGeom>
        </p:spPr>
      </p:pic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FE742BB4-AC8E-DB4F-0254-5A359420B9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80189" y="0"/>
            <a:ext cx="10611811" cy="5948916"/>
          </a:xfrm>
          <a:custGeom>
            <a:avLst/>
            <a:gdLst>
              <a:gd name="connsiteX0" fmla="*/ 4221125 w 10602432"/>
              <a:gd name="connsiteY0" fmla="*/ 0 h 5948916"/>
              <a:gd name="connsiteX1" fmla="*/ 10602432 w 10602432"/>
              <a:gd name="connsiteY1" fmla="*/ 0 h 5948916"/>
              <a:gd name="connsiteX2" fmla="*/ 10602432 w 10602432"/>
              <a:gd name="connsiteY2" fmla="*/ 5948916 h 5948916"/>
              <a:gd name="connsiteX3" fmla="*/ 0 w 10602432"/>
              <a:gd name="connsiteY3" fmla="*/ 5948916 h 5948916"/>
              <a:gd name="connsiteX4" fmla="*/ 0 w 10602432"/>
              <a:gd name="connsiteY4" fmla="*/ 4758068 h 5948916"/>
              <a:gd name="connsiteX5" fmla="*/ 4221125 w 10602432"/>
              <a:gd name="connsiteY5" fmla="*/ 4758068 h 59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2432" h="5948916">
                <a:moveTo>
                  <a:pt x="4221125" y="0"/>
                </a:moveTo>
                <a:lnTo>
                  <a:pt x="10602432" y="0"/>
                </a:lnTo>
                <a:lnTo>
                  <a:pt x="10602432" y="5948916"/>
                </a:lnTo>
                <a:lnTo>
                  <a:pt x="0" y="5948916"/>
                </a:lnTo>
                <a:lnTo>
                  <a:pt x="0" y="4758068"/>
                </a:lnTo>
                <a:lnTo>
                  <a:pt x="4221125" y="47580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759" y="818707"/>
            <a:ext cx="3780000" cy="43833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5974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11AF7A1-1FF0-E749-56D9-84183291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93" t="25689" r="81354" b="35623"/>
          <a:stretch/>
        </p:blipFill>
        <p:spPr>
          <a:xfrm>
            <a:off x="11189300" y="6279216"/>
            <a:ext cx="266400" cy="271118"/>
          </a:xfrm>
          <a:prstGeom prst="rect">
            <a:avLst/>
          </a:prstGeo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AFF920F-B985-8348-F176-9F45D03DB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8925" y="1631950"/>
            <a:ext cx="3780000" cy="2860675"/>
          </a:xfrm>
        </p:spPr>
        <p:txBody>
          <a:bodyPr/>
          <a:lstStyle>
            <a:lvl1pPr marL="288000" indent="-2880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740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C64FEB-BC81-5B31-93D5-00B9365BA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een tekst toe te voegen.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11AF7A1-1FF0-E749-56D9-84183291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93" t="25689" r="81354" b="35623"/>
          <a:stretch/>
        </p:blipFill>
        <p:spPr>
          <a:xfrm>
            <a:off x="11189300" y="6279216"/>
            <a:ext cx="266400" cy="2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C64FEB-BC81-5B31-93D5-00B9365BA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een tekst toe te voegen.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11AF7A1-1FF0-E749-56D9-84183291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93" t="25689" r="81354" b="35623"/>
          <a:stretch/>
        </p:blipFill>
        <p:spPr>
          <a:xfrm>
            <a:off x="11189300" y="6279216"/>
            <a:ext cx="266400" cy="2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C64FEB-BC81-5B31-93D5-00B9365BA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760" y="1005052"/>
            <a:ext cx="5070956" cy="831467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563760" y="2191408"/>
            <a:ext cx="5070956" cy="285843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een tekst toe te voegen.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5974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11AF7A1-1FF0-E749-56D9-84183291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93" t="25689" r="81354" b="35623"/>
          <a:stretch/>
        </p:blipFill>
        <p:spPr>
          <a:xfrm>
            <a:off x="11189300" y="6279216"/>
            <a:ext cx="266400" cy="271118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F43DF8F-682C-AA43-90BB-5D17BD1AD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3175" y="908050"/>
            <a:ext cx="3657600" cy="4141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3678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0">
            <a:extLst>
              <a:ext uri="{FF2B5EF4-FFF2-40B4-BE49-F238E27FC236}">
                <a16:creationId xmlns:a16="http://schemas.microsoft.com/office/drawing/2014/main" id="{C38324C9-1E70-26D9-9D7F-D30AD1A98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9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0">
            <a:extLst>
              <a:ext uri="{FF2B5EF4-FFF2-40B4-BE49-F238E27FC236}">
                <a16:creationId xmlns:a16="http://schemas.microsoft.com/office/drawing/2014/main" id="{2F1F1EDE-5290-A7A6-DEEF-173425EF8A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78960" y="2553907"/>
            <a:ext cx="2401815" cy="1566208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tekst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878960" y="4274288"/>
            <a:ext cx="2401815" cy="632637"/>
          </a:xfrm>
        </p:spPr>
        <p:txBody>
          <a:bodyPr anchor="t" anchorCtr="0"/>
          <a:lstStyle>
            <a:lvl1pPr marL="0" indent="0" algn="l">
              <a:buNone/>
              <a:defRPr sz="185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voor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878959" y="6233395"/>
            <a:ext cx="2401815" cy="365125"/>
          </a:xfrm>
        </p:spPr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271DA4-AA08-71B5-8031-2D6B0C0C48FE}"/>
              </a:ext>
            </a:extLst>
          </p:cNvPr>
          <p:cNvSpPr txBox="1"/>
          <p:nvPr userDrawn="1"/>
        </p:nvSpPr>
        <p:spPr>
          <a:xfrm>
            <a:off x="1574873" y="6299789"/>
            <a:ext cx="25558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5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Ontdek het zelf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5199DCE-6B7F-3401-B57E-CAE45FE6D7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03888" y="519979"/>
            <a:ext cx="2916000" cy="8632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18816C-122B-788D-3FB8-D4936BC7D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"/>
          <a:stretch/>
        </p:blipFill>
        <p:spPr>
          <a:xfrm>
            <a:off x="1196939" y="226800"/>
            <a:ext cx="7034379" cy="57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0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7F6C835A-E5AB-4015-8AB1-67D1796AA557}"/>
              </a:ext>
            </a:extLst>
          </p:cNvPr>
          <p:cNvSpPr txBox="1"/>
          <p:nvPr userDrawn="1"/>
        </p:nvSpPr>
        <p:spPr>
          <a:xfrm>
            <a:off x="4511674" y="4430856"/>
            <a:ext cx="3240000" cy="193399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Achteraf een ANDERE DIA-INDEling KIEZEN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achteraf een andere dia-indeling kiezen zonder dat de inhoud van de dia verloren gaat. Bijvoorbeeld als je wilt switchen tussen ‘</a:t>
            </a:r>
            <a:r>
              <a:rPr lang="nl-NL" sz="1050" dirty="0" err="1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Titeldia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A’ en ‘</a:t>
            </a:r>
            <a:r>
              <a:rPr lang="nl-NL" sz="1050" dirty="0" err="1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Titeldia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B’.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dia die je wilt wijzigen.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Indeling</a:t>
            </a: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indeling.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endParaRPr lang="nl-NL" sz="1050" b="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b="1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TIP: 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Opnieuw instellen 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de foto- en/of tekstvakken niet meer op de juiste positie staan.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4A18803-CB57-467B-813D-1C72F2C8BA22}"/>
              </a:ext>
            </a:extLst>
          </p:cNvPr>
          <p:cNvSpPr txBox="1"/>
          <p:nvPr userDrawn="1"/>
        </p:nvSpPr>
        <p:spPr>
          <a:xfrm>
            <a:off x="442912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EXTRA TAB ‘MIJN PRESENTATIE’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Bovenin het scherm staat een extra tab met de naam </a:t>
            </a:r>
            <a:b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MIJN PRESENTATIE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Op deze tab staan knoppen die handig zijn bij het samenstellen van een presentatie.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A73D80D-4C0C-4355-A8A5-5ED27B3D6889}"/>
              </a:ext>
            </a:extLst>
          </p:cNvPr>
          <p:cNvSpPr txBox="1"/>
          <p:nvPr userDrawn="1"/>
        </p:nvSpPr>
        <p:spPr>
          <a:xfrm>
            <a:off x="4511674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INVOEGEN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dia.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dia-indeling. </a:t>
            </a:r>
            <a:b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dia-indelingen:</a:t>
            </a:r>
            <a:endParaRPr lang="nl-NL" sz="10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5" name="Rechte verbindingslijn 1044">
            <a:extLst>
              <a:ext uri="{FF2B5EF4-FFF2-40B4-BE49-F238E27FC236}">
                <a16:creationId xmlns:a16="http://schemas.microsoft.com/office/drawing/2014/main" id="{D7A46DEC-E632-40B8-90CB-EB693A4323EC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26432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B2C9C308-43B2-4377-ADCC-E5D1C9118B77}"/>
              </a:ext>
            </a:extLst>
          </p:cNvPr>
          <p:cNvCxnSpPr>
            <a:cxnSpLocks/>
          </p:cNvCxnSpPr>
          <p:nvPr userDrawn="1"/>
        </p:nvCxnSpPr>
        <p:spPr>
          <a:xfrm>
            <a:off x="8122945" y="394325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kstvak 22">
            <a:extLst>
              <a:ext uri="{FF2B5EF4-FFF2-40B4-BE49-F238E27FC236}">
                <a16:creationId xmlns:a16="http://schemas.microsoft.com/office/drawing/2014/main" id="{0EB64284-D5BB-42E4-9F9A-C4DC655E1C11}"/>
              </a:ext>
            </a:extLst>
          </p:cNvPr>
          <p:cNvSpPr txBox="1"/>
          <p:nvPr userDrawn="1"/>
        </p:nvSpPr>
        <p:spPr>
          <a:xfrm>
            <a:off x="4079875" y="-288833"/>
            <a:ext cx="4043069" cy="288833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 VOOR HET GEBRUIKEN VAN DEZE PRESENTATIE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71E8F80-8FE1-42D8-A053-BD2FDF431A6D}"/>
              </a:ext>
            </a:extLst>
          </p:cNvPr>
          <p:cNvSpPr txBox="1"/>
          <p:nvPr userDrawn="1"/>
        </p:nvSpPr>
        <p:spPr>
          <a:xfrm>
            <a:off x="8543925" y="525376"/>
            <a:ext cx="3240000" cy="101290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met EEN aanpasbare SFEERfoto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Voeg de foto in door te klikken op het afbeeldings-pictogram. Klik vervolgens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 bijsnijden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Nu kun je de foto naar wens slepen (zie ook de tips rechts naast de dia).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ED524A-3CA9-4270-B6B8-573EF91F6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523926"/>
            <a:ext cx="3170105" cy="68122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21D4660-E757-422E-AEDF-D07C5AE41244}"/>
              </a:ext>
            </a:extLst>
          </p:cNvPr>
          <p:cNvSpPr txBox="1"/>
          <p:nvPr userDrawn="1"/>
        </p:nvSpPr>
        <p:spPr>
          <a:xfrm>
            <a:off x="442912" y="4904575"/>
            <a:ext cx="3240000" cy="14602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266700" indent="-266700" algn="l" defTabSz="914400" rtl="0" eaLnBrk="1" latinLnBrk="0" hangingPunct="1">
              <a:lnSpc>
                <a:spcPct val="114000"/>
              </a:lnSpc>
            </a:pPr>
            <a:r>
              <a:rPr lang="nl-NL" sz="150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nl-NL" sz="1050" b="1" kern="1200" cap="all" spc="6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KOPIËREN vanuit andere presentatie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Je kunt </a:t>
            </a:r>
            <a:r>
              <a:rPr lang="nl-NL" sz="1050" u="sng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complete dia’s kopiëren vanuit presentaties met een andere opmaak. 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Voeg in dat geval een nieuwe dia in en kopieer de tekst één voor één vanuit de ‘oude’ presentatie naar de nieuwe dia. Plak de tekst met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behouden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Kies vervolgens de juiste tekstopmaak.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3D56442-A8E3-4C07-AF8F-B78D1C14108F}"/>
              </a:ext>
            </a:extLst>
          </p:cNvPr>
          <p:cNvSpPr txBox="1"/>
          <p:nvPr userDrawn="1"/>
        </p:nvSpPr>
        <p:spPr>
          <a:xfrm>
            <a:off x="8543925" y="179080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 MET tips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Dit is een dia met een beknopte toelichting over het werken met de presentatie. Deze dia kun je verwijderen en later altijd weer invoegen via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&gt; Tips.</a:t>
            </a:r>
            <a:endParaRPr lang="nl-NL" sz="1050" kern="12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BAC5FA-FE19-7EE4-3339-FADD1551C4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4" y="1436080"/>
            <a:ext cx="3386053" cy="29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38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pos="279">
          <p15:clr>
            <a:srgbClr val="FBAE40"/>
          </p15:clr>
        </p15:guide>
        <p15:guide id="7" pos="7401">
          <p15:clr>
            <a:srgbClr val="FBAE40"/>
          </p15:clr>
        </p15:guide>
        <p15:guide id="8" pos="529">
          <p15:clr>
            <a:srgbClr val="FBAE40"/>
          </p15:clr>
        </p15:guide>
        <p15:guide id="9" pos="2842">
          <p15:clr>
            <a:srgbClr val="FBAE40"/>
          </p15:clr>
        </p15:guide>
        <p15:guide id="10" pos="5382">
          <p15:clr>
            <a:srgbClr val="FBAE40"/>
          </p15:clr>
        </p15:guide>
        <p15:guide id="12" pos="2298">
          <p15:clr>
            <a:srgbClr val="FBAE40"/>
          </p15:clr>
        </p15:guide>
        <p15:guide id="13" pos="5110">
          <p15:clr>
            <a:srgbClr val="FBAE40"/>
          </p15:clr>
        </p15:guide>
        <p15:guide id="1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63760" y="1005052"/>
            <a:ext cx="8640000" cy="8314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63760" y="2191408"/>
            <a:ext cx="8640000" cy="2858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een tekst toe te voegen. Zie de pagina met tips voor het kiezen van een andere tekstopmaak.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3107" y="623339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28-4-2025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0" y="7034096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563760" y="6233395"/>
            <a:ext cx="134891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5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0" y="-352043"/>
            <a:ext cx="121040" cy="2476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 userDrawn="1"/>
        </p:nvSpPr>
        <p:spPr>
          <a:xfrm>
            <a:off x="173751" y="-352043"/>
            <a:ext cx="121040" cy="24765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 userDrawn="1"/>
        </p:nvSpPr>
        <p:spPr>
          <a:xfrm>
            <a:off x="521253" y="-352043"/>
            <a:ext cx="121040" cy="247650"/>
          </a:xfrm>
          <a:prstGeom prst="rect">
            <a:avLst/>
          </a:prstGeom>
          <a:solidFill>
            <a:schemeClr val="tx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 userDrawn="1"/>
        </p:nvSpPr>
        <p:spPr>
          <a:xfrm>
            <a:off x="1042506" y="-352043"/>
            <a:ext cx="121040" cy="247650"/>
          </a:xfrm>
          <a:prstGeom prst="rect">
            <a:avLst/>
          </a:prstGeom>
          <a:solidFill>
            <a:schemeClr val="accent3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 userDrawn="1"/>
        </p:nvSpPr>
        <p:spPr>
          <a:xfrm>
            <a:off x="1216257" y="-352043"/>
            <a:ext cx="121040" cy="24765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 userDrawn="1"/>
        </p:nvSpPr>
        <p:spPr>
          <a:xfrm>
            <a:off x="1563760" y="-352043"/>
            <a:ext cx="121040" cy="247650"/>
          </a:xfrm>
          <a:prstGeom prst="rect">
            <a:avLst/>
          </a:prstGeom>
          <a:solidFill>
            <a:schemeClr val="accent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 userDrawn="1"/>
        </p:nvSpPr>
        <p:spPr>
          <a:xfrm>
            <a:off x="1390008" y="-352043"/>
            <a:ext cx="121040" cy="247650"/>
          </a:xfrm>
          <a:prstGeom prst="rect">
            <a:avLst/>
          </a:prstGeom>
          <a:solidFill>
            <a:schemeClr val="accent5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 userDrawn="1"/>
        </p:nvSpPr>
        <p:spPr>
          <a:xfrm>
            <a:off x="347502" y="-352043"/>
            <a:ext cx="121040" cy="247650"/>
          </a:xfrm>
          <a:prstGeom prst="rect">
            <a:avLst/>
          </a:prstGeom>
          <a:solidFill>
            <a:schemeClr val="bg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 userDrawn="1"/>
        </p:nvSpPr>
        <p:spPr>
          <a:xfrm>
            <a:off x="695004" y="-352043"/>
            <a:ext cx="121040" cy="247650"/>
          </a:xfrm>
          <a:prstGeom prst="rect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 userDrawn="1"/>
        </p:nvSpPr>
        <p:spPr>
          <a:xfrm>
            <a:off x="868755" y="-352043"/>
            <a:ext cx="121040" cy="247650"/>
          </a:xfrm>
          <a:prstGeom prst="rect">
            <a:avLst/>
          </a:prstGeom>
          <a:solidFill>
            <a:schemeClr val="accent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B37D65-598A-5196-B3A0-D6A8E9F65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7393" t="25689" r="81354" b="35623"/>
          <a:stretch/>
        </p:blipFill>
        <p:spPr>
          <a:xfrm>
            <a:off x="11189300" y="6279216"/>
            <a:ext cx="266400" cy="2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6" r:id="rId3"/>
    <p:sldLayoutId id="2147483650" r:id="rId4"/>
    <p:sldLayoutId id="2147483665" r:id="rId5"/>
    <p:sldLayoutId id="2147483664" r:id="rId6"/>
    <p:sldLayoutId id="2147483654" r:id="rId7"/>
    <p:sldLayoutId id="2147483667" r:id="rId8"/>
    <p:sldLayoutId id="214748366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5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5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5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5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5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pos="982" userDrawn="1">
          <p15:clr>
            <a:srgbClr val="F26B43"/>
          </p15:clr>
        </p15:guide>
        <p15:guide id="5" orient="horz" pos="572" userDrawn="1">
          <p15:clr>
            <a:srgbClr val="F26B43"/>
          </p15:clr>
        </p15:guide>
        <p15:guide id="6" orient="horz" pos="31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DB528-5D87-69CB-C10A-78DD076F2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Resultaten ouderraadpleging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B05585-AD39-4D42-806F-52A0D1AB2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405014-FADB-42AC-FC3D-FEFE9600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39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01C8B40-26D9-95D5-88CA-D0850DF0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informatie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A349FB-B4BA-DCF1-3FC8-61C54B246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Reactietermijn: Nijverdal woensdag 2 april t/m donderdag  10 april</a:t>
            </a:r>
            <a:br>
              <a:rPr lang="nl-NL" dirty="0"/>
            </a:br>
            <a:r>
              <a:rPr lang="nl-NL" dirty="0"/>
              <a:t>		Rijssen dinsdag 15 april t/m donderdag 24 april</a:t>
            </a:r>
          </a:p>
          <a:p>
            <a:endParaRPr lang="nl-NL" dirty="0"/>
          </a:p>
          <a:p>
            <a:r>
              <a:rPr lang="nl-NL" dirty="0"/>
              <a:t>Aantal reacties: Nijverdal 97 – Rijssen 63 – Totaal 160</a:t>
            </a:r>
          </a:p>
          <a:p>
            <a:endParaRPr lang="nl-NL" dirty="0"/>
          </a:p>
          <a:p>
            <a:r>
              <a:rPr lang="nl-NL" dirty="0"/>
              <a:t>Informatieverwerking:</a:t>
            </a:r>
            <a:br>
              <a:rPr lang="nl-NL" dirty="0"/>
            </a:br>
            <a:r>
              <a:rPr lang="nl-NL" dirty="0"/>
              <a:t>	Gesloten vragen: frequentie per antwoordmogelijkheid weergegeven</a:t>
            </a:r>
            <a:br>
              <a:rPr lang="nl-NL" dirty="0"/>
            </a:br>
            <a:r>
              <a:rPr lang="nl-NL" dirty="0"/>
              <a:t>	Open vragen: antwoorden geclusterd op categorie en de frequentie per 		categorie weergegeven</a:t>
            </a:r>
          </a:p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5D0BFC-3FC7-CC43-84BB-843C39B9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54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AA416-45EA-7C40-3AB3-AAADB870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staat u tegenover de voorgenomen bestuurlijke fusie tussen CSG Het Noordik en CSG Reggesteyn?</a:t>
            </a:r>
            <a:br>
              <a:rPr lang="nl-NL" dirty="0"/>
            </a:b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F347C0-4C1A-1695-FD01-2C8C81F1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09F0B2DA-6072-24BC-B737-87A4E3365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422034"/>
              </p:ext>
            </p:extLst>
          </p:nvPr>
        </p:nvGraphicFramePr>
        <p:xfrm>
          <a:off x="660948" y="2020422"/>
          <a:ext cx="6126856" cy="349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fiek 22">
            <a:extLst>
              <a:ext uri="{FF2B5EF4-FFF2-40B4-BE49-F238E27FC236}">
                <a16:creationId xmlns:a16="http://schemas.microsoft.com/office/drawing/2014/main" id="{1688FDDC-508B-9B18-0688-3106DF0AC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092897"/>
              </p:ext>
            </p:extLst>
          </p:nvPr>
        </p:nvGraphicFramePr>
        <p:xfrm>
          <a:off x="462013" y="1502425"/>
          <a:ext cx="6325791" cy="401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iek 30">
            <a:extLst>
              <a:ext uri="{FF2B5EF4-FFF2-40B4-BE49-F238E27FC236}">
                <a16:creationId xmlns:a16="http://schemas.microsoft.com/office/drawing/2014/main" id="{23D3AF9E-0354-AA77-4CCA-716521881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391166"/>
              </p:ext>
            </p:extLst>
          </p:nvPr>
        </p:nvGraphicFramePr>
        <p:xfrm>
          <a:off x="462013" y="1749322"/>
          <a:ext cx="6021859" cy="351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71897D25-4541-DA85-5135-B384E8AC5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363403"/>
              </p:ext>
            </p:extLst>
          </p:nvPr>
        </p:nvGraphicFramePr>
        <p:xfrm>
          <a:off x="1264985" y="1927700"/>
          <a:ext cx="4572000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FABED1B7-7B34-74DD-FC42-B4E000D52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62768"/>
              </p:ext>
            </p:extLst>
          </p:nvPr>
        </p:nvGraphicFramePr>
        <p:xfrm>
          <a:off x="6441022" y="2663719"/>
          <a:ext cx="4028938" cy="1323222"/>
        </p:xfrm>
        <a:graphic>
          <a:graphicData uri="http://schemas.openxmlformats.org/drawingml/2006/table">
            <a:tbl>
              <a:tblPr/>
              <a:tblGrid>
                <a:gridCol w="3324424">
                  <a:extLst>
                    <a:ext uri="{9D8B030D-6E8A-4147-A177-3AD203B41FA5}">
                      <a16:colId xmlns:a16="http://schemas.microsoft.com/office/drawing/2014/main" val="3857123448"/>
                    </a:ext>
                  </a:extLst>
                </a:gridCol>
                <a:gridCol w="704514">
                  <a:extLst>
                    <a:ext uri="{9D8B030D-6E8A-4147-A177-3AD203B41FA5}">
                      <a16:colId xmlns:a16="http://schemas.microsoft.com/office/drawing/2014/main" val="1321235195"/>
                    </a:ext>
                  </a:extLst>
                </a:gridCol>
              </a:tblGrid>
              <a:tr h="2711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Aantal reacties per antwoordmogelijkheid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29448"/>
                  </a:ext>
                </a:extLst>
              </a:tr>
              <a:tr h="260306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Positief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91105"/>
                  </a:ext>
                </a:extLst>
              </a:tr>
              <a:tr h="260306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Neutraal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1328"/>
                  </a:ext>
                </a:extLst>
              </a:tr>
              <a:tr h="260306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Negatief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03844"/>
                  </a:ext>
                </a:extLst>
              </a:tr>
              <a:tr h="27115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Geen mening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3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90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CB60D-931A-98EA-16DE-46FA417E6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2BB4-706B-9DC0-4D7B-42F37588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60" y="1005052"/>
            <a:ext cx="9993926" cy="831467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Waar dient de medezeggenschapsraad en/of de bestuurder van CSG Reggesteyn volgens u aandacht voor te hebben bij een eventuele bestuurlijke fusie?</a:t>
            </a:r>
            <a:br>
              <a:rPr lang="nl-NL" dirty="0"/>
            </a:b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202EE8-CDA8-E215-6B6D-E5F0E03C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FBF08D5D-96F3-7E4B-0C6F-C741F51C8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07923"/>
              </p:ext>
            </p:extLst>
          </p:nvPr>
        </p:nvGraphicFramePr>
        <p:xfrm>
          <a:off x="1399544" y="2402286"/>
          <a:ext cx="4229100" cy="176022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7372349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3245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Categorie - Nijverdal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Aantal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19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Identiteit &amp; lokaal karakter behouden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83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Effect op leerling &amp; onderwijs (kwaliteit, nabijheid, stabiliteit)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41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Schaalvergroting &amp; afstand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925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Communicatie, draagvlak &amp; transparantie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577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Personeel &amp; organisatie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62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Financiën &amp; bestuur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52091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80972FB6-E6B6-54FA-9781-656ADCAFF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97498"/>
              </p:ext>
            </p:extLst>
          </p:nvPr>
        </p:nvGraphicFramePr>
        <p:xfrm>
          <a:off x="6367892" y="2402286"/>
          <a:ext cx="3479800" cy="2194560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19922946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758116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Categorie - Rijssen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Aantal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17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Geen mening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105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Behoud of versterken christelijke identiteit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964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Behoud identiteit </a:t>
                      </a:r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Reggesteyn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45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Belang van de leerling staat voorop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756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Behoud identiteit vestigingen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20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Kwaliteit van onderwijs waarborgen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89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 min mogelijk veranderingen voor leerlingen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8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99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5D66F-8DB3-2B24-CF6A-08E0E0B8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Hoe wenst u als ouder/verzorger op de hoogte gehouden te worden over (het proces om te komen tot) de bestuurlijke fusie?</a:t>
            </a:r>
            <a:br>
              <a:rPr lang="nl-NL" dirty="0"/>
            </a:b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C8EAC3-F0C8-1CB8-24C4-0C4758D6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81BB7AE-0BAA-B0E1-AF07-1D2F74F44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78666"/>
              </p:ext>
            </p:extLst>
          </p:nvPr>
        </p:nvGraphicFramePr>
        <p:xfrm>
          <a:off x="3659097" y="2052596"/>
          <a:ext cx="4449325" cy="3093720"/>
        </p:xfrm>
        <a:graphic>
          <a:graphicData uri="http://schemas.openxmlformats.org/drawingml/2006/table">
            <a:tbl>
              <a:tblPr/>
              <a:tblGrid>
                <a:gridCol w="3669881">
                  <a:extLst>
                    <a:ext uri="{9D8B030D-6E8A-4147-A177-3AD203B41FA5}">
                      <a16:colId xmlns:a16="http://schemas.microsoft.com/office/drawing/2014/main" val="2751011598"/>
                    </a:ext>
                  </a:extLst>
                </a:gridCol>
                <a:gridCol w="779444">
                  <a:extLst>
                    <a:ext uri="{9D8B030D-6E8A-4147-A177-3AD203B41FA5}">
                      <a16:colId xmlns:a16="http://schemas.microsoft.com/office/drawing/2014/main" val="36359880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Categorie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Aantal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785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45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Nieuwsbrief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35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Behoefte aan transparantie, concrete info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547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Informatieavond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55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Geen reactie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86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Niet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9748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Alternatief (video, webinar, visuals)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92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Geen voorkeur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526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Huidige wijze aanhouden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37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 de visie van de nieuwe stichting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16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592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Magister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26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Ouderinfo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72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5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8461E-6884-5E79-2E9F-70C335D73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772F-F88E-F60F-439A-C3B523CE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voldoende aanmeldingen graag aanwezig bij een informatieavond? </a:t>
            </a:r>
            <a:br>
              <a:rPr lang="nl-NL" dirty="0"/>
            </a:br>
            <a:br>
              <a:rPr lang="nl-NL" dirty="0"/>
            </a:b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AF7EC1-9871-53A4-F97B-FAEA9E22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B8A98421-5461-5E7B-3B20-FFDAFFDA8B6E}"/>
              </a:ext>
            </a:extLst>
          </p:cNvPr>
          <p:cNvGraphicFramePr/>
          <p:nvPr/>
        </p:nvGraphicFramePr>
        <p:xfrm>
          <a:off x="660948" y="2020422"/>
          <a:ext cx="6126856" cy="349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fiek 22">
            <a:extLst>
              <a:ext uri="{FF2B5EF4-FFF2-40B4-BE49-F238E27FC236}">
                <a16:creationId xmlns:a16="http://schemas.microsoft.com/office/drawing/2014/main" id="{DEA47850-B9F6-D0C1-D423-82E751861CF6}"/>
              </a:ext>
            </a:extLst>
          </p:cNvPr>
          <p:cNvGraphicFramePr/>
          <p:nvPr/>
        </p:nvGraphicFramePr>
        <p:xfrm>
          <a:off x="462013" y="1502425"/>
          <a:ext cx="6325791" cy="401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iek 30">
            <a:extLst>
              <a:ext uri="{FF2B5EF4-FFF2-40B4-BE49-F238E27FC236}">
                <a16:creationId xmlns:a16="http://schemas.microsoft.com/office/drawing/2014/main" id="{8A0F5A40-651D-1FFD-60C4-EC4226A87599}"/>
              </a:ext>
            </a:extLst>
          </p:cNvPr>
          <p:cNvGraphicFramePr/>
          <p:nvPr/>
        </p:nvGraphicFramePr>
        <p:xfrm>
          <a:off x="462013" y="1749322"/>
          <a:ext cx="6021859" cy="351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B0C892F8-F1BA-4CEC-64F6-004C761A5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976823"/>
              </p:ext>
            </p:extLst>
          </p:nvPr>
        </p:nvGraphicFramePr>
        <p:xfrm>
          <a:off x="624646" y="1589622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6D96177-3C49-747F-29D5-17DA85DFE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61090"/>
              </p:ext>
            </p:extLst>
          </p:nvPr>
        </p:nvGraphicFramePr>
        <p:xfrm>
          <a:off x="6723960" y="2641182"/>
          <a:ext cx="3479800" cy="1097280"/>
        </p:xfrm>
        <a:graphic>
          <a:graphicData uri="http://schemas.openxmlformats.org/drawingml/2006/table">
            <a:tbl>
              <a:tblPr/>
              <a:tblGrid>
                <a:gridCol w="2871310">
                  <a:extLst>
                    <a:ext uri="{9D8B030D-6E8A-4147-A177-3AD203B41FA5}">
                      <a16:colId xmlns:a16="http://schemas.microsoft.com/office/drawing/2014/main" val="2492478669"/>
                    </a:ext>
                  </a:extLst>
                </a:gridCol>
                <a:gridCol w="608490">
                  <a:extLst>
                    <a:ext uri="{9D8B030D-6E8A-4147-A177-3AD203B41FA5}">
                      <a16:colId xmlns:a16="http://schemas.microsoft.com/office/drawing/2014/main" val="301286817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Aantal reacties per antwoordmogelijkheid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117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Nee, geen behoefte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735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Ja, ik wil daarbij aanwezig zijn en kom alleen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74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Nee, ik heb andere verplichtingen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78625"/>
                  </a:ext>
                </a:extLst>
              </a:tr>
            </a:tbl>
          </a:graphicData>
        </a:graphic>
      </p:graphicFrame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439ED970-D226-7100-99A5-1C0F468CB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426075"/>
              </p:ext>
            </p:extLst>
          </p:nvPr>
        </p:nvGraphicFramePr>
        <p:xfrm>
          <a:off x="1151162" y="1923716"/>
          <a:ext cx="4880610" cy="274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8616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7457796-01CD-08E3-03BE-DBD57424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Conclusie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A1C32FE-7D09-7D57-8306-9F4BAEAF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760" y="1062820"/>
            <a:ext cx="8640000" cy="2858430"/>
          </a:xfrm>
        </p:spPr>
        <p:txBody>
          <a:bodyPr/>
          <a:lstStyle/>
          <a:p>
            <a:r>
              <a:rPr lang="nl-NL" dirty="0"/>
              <a:t>Merendeel staat er neutraal tegenover.</a:t>
            </a:r>
          </a:p>
          <a:p>
            <a:r>
              <a:rPr lang="nl-NL" dirty="0"/>
              <a:t>Gemene deler bij ‘negatief’ is angst verlies van identiteit en de grootschaligheid</a:t>
            </a:r>
          </a:p>
          <a:p>
            <a:r>
              <a:rPr lang="nl-NL" dirty="0"/>
              <a:t>Nadruk in communicatie blijven leggen op ‘bestuurlijke fusie’; GEEN SCHOLENFUSIE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F7863E-CB97-107E-FC10-69360D3D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934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7F867-79C7-343F-B436-CBBE20EF6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Dank!</a:t>
            </a:r>
            <a:br>
              <a:rPr lang="nl-NL" dirty="0"/>
            </a:br>
            <a:r>
              <a:rPr lang="nl-NL" dirty="0"/>
              <a:t>Nog vragen?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813EDF-34C7-01C4-3A42-05C7A8F29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AA9C39-0C0D-2B9F-4BDD-4BE9ADE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28-4-2025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6905372"/>
      </p:ext>
    </p:extLst>
  </p:cSld>
  <p:clrMapOvr>
    <a:masterClrMapping/>
  </p:clrMapOvr>
</p:sld>
</file>

<file path=ppt/theme/theme1.xml><?xml version="1.0" encoding="utf-8"?>
<a:theme xmlns:a="http://schemas.openxmlformats.org/drawingml/2006/main" name="DIA-INDELINGEN">
  <a:themeElements>
    <a:clrScheme name="Reggesteyn">
      <a:dk1>
        <a:sysClr val="windowText" lastClr="000000"/>
      </a:dk1>
      <a:lt1>
        <a:sysClr val="window" lastClr="FFFFFF"/>
      </a:lt1>
      <a:dk2>
        <a:srgbClr val="000041"/>
      </a:dk2>
      <a:lt2>
        <a:srgbClr val="E9E9EE"/>
      </a:lt2>
      <a:accent1>
        <a:srgbClr val="EB0037"/>
      </a:accent1>
      <a:accent2>
        <a:srgbClr val="000041"/>
      </a:accent2>
      <a:accent3>
        <a:srgbClr val="E9E9EE"/>
      </a:accent3>
      <a:accent4>
        <a:srgbClr val="EB0037"/>
      </a:accent4>
      <a:accent5>
        <a:srgbClr val="000041"/>
      </a:accent5>
      <a:accent6>
        <a:srgbClr val="E9E9EE"/>
      </a:accent6>
      <a:hlink>
        <a:srgbClr val="000000"/>
      </a:hlink>
      <a:folHlink>
        <a:srgbClr val="000000"/>
      </a:folHlink>
    </a:clrScheme>
    <a:fontScheme name="Reggesteyn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gesteyn-presentatie.pptx  -  Alleen-lezen" id="{8602C82E-1E3D-4262-A59D-76926D7C5A1B}" vid="{1E111BC9-3A4D-46CE-B953-A68C24BE6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angepast 21">
    <a:dk1>
      <a:sysClr val="windowText" lastClr="000000"/>
    </a:dk1>
    <a:lt1>
      <a:sysClr val="window" lastClr="FFFFFF"/>
    </a:lt1>
    <a:dk2>
      <a:srgbClr val="000041"/>
    </a:dk2>
    <a:lt2>
      <a:srgbClr val="E9E9EE"/>
    </a:lt2>
    <a:accent1>
      <a:srgbClr val="EB0037"/>
    </a:accent1>
    <a:accent2>
      <a:srgbClr val="000041"/>
    </a:accent2>
    <a:accent3>
      <a:srgbClr val="AFC800"/>
    </a:accent3>
    <a:accent4>
      <a:srgbClr val="FFDC00"/>
    </a:accent4>
    <a:accent5>
      <a:srgbClr val="96288C"/>
    </a:accent5>
    <a:accent6>
      <a:srgbClr val="41BEF0"/>
    </a:accent6>
    <a:hlink>
      <a:srgbClr val="000000"/>
    </a:hlink>
    <a:folHlink>
      <a:srgbClr val="000000"/>
    </a:folHlink>
  </a:clrScheme>
  <a:fontScheme name="Reggesteyn">
    <a:majorFont>
      <a:latin typeface="Verdana"/>
      <a:ea typeface=""/>
      <a:cs typeface=""/>
    </a:majorFont>
    <a:minorFont>
      <a:latin typeface="Calibri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angepast 21">
    <a:dk1>
      <a:sysClr val="windowText" lastClr="000000"/>
    </a:dk1>
    <a:lt1>
      <a:sysClr val="window" lastClr="FFFFFF"/>
    </a:lt1>
    <a:dk2>
      <a:srgbClr val="000041"/>
    </a:dk2>
    <a:lt2>
      <a:srgbClr val="E9E9EE"/>
    </a:lt2>
    <a:accent1>
      <a:srgbClr val="EB0037"/>
    </a:accent1>
    <a:accent2>
      <a:srgbClr val="000041"/>
    </a:accent2>
    <a:accent3>
      <a:srgbClr val="AFC800"/>
    </a:accent3>
    <a:accent4>
      <a:srgbClr val="FFDC00"/>
    </a:accent4>
    <a:accent5>
      <a:srgbClr val="96288C"/>
    </a:accent5>
    <a:accent6>
      <a:srgbClr val="41BEF0"/>
    </a:accent6>
    <a:hlink>
      <a:srgbClr val="000000"/>
    </a:hlink>
    <a:folHlink>
      <a:srgbClr val="000000"/>
    </a:folHlink>
  </a:clrScheme>
  <a:fontScheme name="Reggesteyn">
    <a:majorFont>
      <a:latin typeface="Verdana"/>
      <a:ea typeface=""/>
      <a:cs typeface=""/>
    </a:majorFont>
    <a:minorFont>
      <a:latin typeface="Calibri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angepast 21">
    <a:dk1>
      <a:sysClr val="windowText" lastClr="000000"/>
    </a:dk1>
    <a:lt1>
      <a:sysClr val="window" lastClr="FFFFFF"/>
    </a:lt1>
    <a:dk2>
      <a:srgbClr val="000041"/>
    </a:dk2>
    <a:lt2>
      <a:srgbClr val="E9E9EE"/>
    </a:lt2>
    <a:accent1>
      <a:srgbClr val="EB0037"/>
    </a:accent1>
    <a:accent2>
      <a:srgbClr val="000041"/>
    </a:accent2>
    <a:accent3>
      <a:srgbClr val="AFC800"/>
    </a:accent3>
    <a:accent4>
      <a:srgbClr val="FFDC00"/>
    </a:accent4>
    <a:accent5>
      <a:srgbClr val="96288C"/>
    </a:accent5>
    <a:accent6>
      <a:srgbClr val="41BEF0"/>
    </a:accent6>
    <a:hlink>
      <a:srgbClr val="000000"/>
    </a:hlink>
    <a:folHlink>
      <a:srgbClr val="000000"/>
    </a:folHlink>
  </a:clrScheme>
  <a:fontScheme name="Reggesteyn">
    <a:majorFont>
      <a:latin typeface="Verdana"/>
      <a:ea typeface=""/>
      <a:cs typeface=""/>
    </a:majorFont>
    <a:minorFont>
      <a:latin typeface="Calibri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angepast 21">
    <a:dk1>
      <a:sysClr val="windowText" lastClr="000000"/>
    </a:dk1>
    <a:lt1>
      <a:sysClr val="window" lastClr="FFFFFF"/>
    </a:lt1>
    <a:dk2>
      <a:srgbClr val="000041"/>
    </a:dk2>
    <a:lt2>
      <a:srgbClr val="E9E9EE"/>
    </a:lt2>
    <a:accent1>
      <a:srgbClr val="EB0037"/>
    </a:accent1>
    <a:accent2>
      <a:srgbClr val="000041"/>
    </a:accent2>
    <a:accent3>
      <a:srgbClr val="AFC800"/>
    </a:accent3>
    <a:accent4>
      <a:srgbClr val="FFDC00"/>
    </a:accent4>
    <a:accent5>
      <a:srgbClr val="96288C"/>
    </a:accent5>
    <a:accent6>
      <a:srgbClr val="41BEF0"/>
    </a:accent6>
    <a:hlink>
      <a:srgbClr val="000000"/>
    </a:hlink>
    <a:folHlink>
      <a:srgbClr val="000000"/>
    </a:folHlink>
  </a:clrScheme>
  <a:fontScheme name="Reggesteyn">
    <a:majorFont>
      <a:latin typeface="Verdana"/>
      <a:ea typeface=""/>
      <a:cs typeface=""/>
    </a:majorFont>
    <a:minorFont>
      <a:latin typeface="Calibri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!--<group id="Footer" label="Voettekst">
					<button idMso="HeaderFooterInsert" size="large" />
				</group> -->
        <group id="Text" label="Tekst">
          <button idMso="PasteTextOnly" size="large"/>
          <button idMso="IndentDecrease" label="Vorige tekstopmaak" size="large"/>
          <button idMso="IndentIncrease" label="Volgende tekstopmaak" size="large"/>
          <!--	<gallery idMso="FontColorPicker" size="large"  /> -->
        </group>
        <!-- <group id="Tabel" label="Tabel">
					<splitButton idMso="TableBordersMenu" />
					<gallery idMso="TableBorderPenColorPicker" />
					<gallery idMso="ShadingColorPicker" />
					<comboBox idMso="FontSize" label="Tekengrootte" />
					<control idMso="FormatPainter" label="Opmaak kopiëren/plakken"  />
					<gallery idMso="TableCellMarginsGallery" />
				</group>
				<group id="Beeld" label="Beeld">
					<checkBox idMso="GuidesShowHide" /> 
					<button idMso="ZoomFitToWindow" />
					<button idMso="ZoomDialog" />
				</group>-->
        <group id="Picture" label="Foto's">
          <button idMso="PictureFillCrop" label="Foto bijsnijden" size="large"/>
          <button idMso="ObjectSendToBack" size="large"/>
          <button idMso="ObjectBringToFront" size="large"/>
          <!--	<button idMso="PictureInsertFromFilePowerPoint"/> -->
          <!--	<button idMso="PictureFitCrop" size="large"/>-->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8D4AEA2A76D4DA4B2D9B3064F96A7" ma:contentTypeVersion="5" ma:contentTypeDescription="Een nieuw document maken." ma:contentTypeScope="" ma:versionID="b956cf6ce5b94b0756abe4a11dfb5d81">
  <xsd:schema xmlns:xsd="http://www.w3.org/2001/XMLSchema" xmlns:xs="http://www.w3.org/2001/XMLSchema" xmlns:p="http://schemas.microsoft.com/office/2006/metadata/properties" xmlns:ns2="72a63934-0f82-4c8b-aff0-3b0158314263" targetNamespace="http://schemas.microsoft.com/office/2006/metadata/properties" ma:root="true" ma:fieldsID="a5d0575fce8c540c785db1c492015b4e" ns2:_="">
    <xsd:import namespace="72a63934-0f82-4c8b-aff0-3b0158314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63934-0f82-4c8b-aff0-3b0158314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E0B6AB-7A29-4E22-9819-29190920B3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A37D4C-7CA6-45AE-96B5-18131F21E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7D2051-22BF-41BA-868D-1C248B053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63934-0f82-4c8b-aff0-3b0158314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Reggesteyn-presentatie 2023 v1</Template>
  <TotalTime>4401</TotalTime>
  <Words>377</Words>
  <Application>Microsoft Office PowerPoint</Application>
  <PresentationFormat>Breedbeeld</PresentationFormat>
  <Paragraphs>98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Aptos Narrow</vt:lpstr>
      <vt:lpstr>Arial</vt:lpstr>
      <vt:lpstr>Calibri</vt:lpstr>
      <vt:lpstr>Verdana</vt:lpstr>
      <vt:lpstr>DIA-INDELINGEN</vt:lpstr>
      <vt:lpstr>Resultaten ouderraadpleging</vt:lpstr>
      <vt:lpstr>Algemene informatie   </vt:lpstr>
      <vt:lpstr>Hoe staat u tegenover de voorgenomen bestuurlijke fusie tussen CSG Het Noordik en CSG Reggesteyn? </vt:lpstr>
      <vt:lpstr> Waar dient de medezeggenschapsraad en/of de bestuurder van CSG Reggesteyn volgens u aandacht voor te hebben bij een eventuele bestuurlijke fusie? </vt:lpstr>
      <vt:lpstr> Hoe wenst u als ouder/verzorger op de hoogte gehouden te worden over (het proces om te komen tot) de bestuurlijke fusie? </vt:lpstr>
      <vt:lpstr>Bij voldoende aanmeldingen graag aanwezig bij een informatieavond?   </vt:lpstr>
      <vt:lpstr>   Conclusie   </vt:lpstr>
      <vt:lpstr>Dank! Nog 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Kirsten van der Veen</dc:creator>
  <cp:lastModifiedBy>Kirsten van der Veen</cp:lastModifiedBy>
  <cp:revision>2</cp:revision>
  <cp:lastPrinted>2020-10-05T10:00:06Z</cp:lastPrinted>
  <dcterms:created xsi:type="dcterms:W3CDTF">2025-04-08T06:50:11Z</dcterms:created>
  <dcterms:modified xsi:type="dcterms:W3CDTF">2025-05-08T14:23:14Z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0x01010068B8D4AEA2A76D4DA4B2D9B3064F96A7</vt:lpwstr>
  </property>
</Properties>
</file>